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020272" y="1844824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محاضرة: 2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63246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dirty="0" smtClean="0"/>
              <a:t>مادة اساسيات الحاسوب</a:t>
            </a:r>
            <a:br>
              <a:rPr lang="ar-IQ" dirty="0" smtClean="0"/>
            </a:br>
            <a:r>
              <a:rPr lang="ar-IQ" dirty="0" smtClean="0"/>
              <a:t>كلية التربية/القرنة </a:t>
            </a:r>
            <a:br>
              <a:rPr lang="ar-IQ" dirty="0" smtClean="0"/>
            </a:br>
            <a:r>
              <a:rPr lang="ar-IQ" dirty="0" smtClean="0"/>
              <a:t>قسم اللغة الانكليزية &amp; قسم الكيمياء</a:t>
            </a:r>
            <a:br>
              <a:rPr lang="ar-IQ" dirty="0" smtClean="0"/>
            </a:br>
            <a:r>
              <a:rPr lang="ar-IQ" dirty="0"/>
              <a:t>المرحلة </a:t>
            </a:r>
            <a:r>
              <a:rPr lang="ar-IQ" dirty="0" smtClean="0"/>
              <a:t>الاولى</a:t>
            </a:r>
            <a:br>
              <a:rPr lang="ar-IQ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مدرس المادة: </a:t>
            </a:r>
            <a:r>
              <a:rPr lang="ar-IQ" sz="3600" dirty="0" err="1" smtClean="0"/>
              <a:t>م.م</a:t>
            </a:r>
            <a:r>
              <a:rPr lang="ar-IQ" sz="3600" dirty="0" smtClean="0"/>
              <a:t> عمار عبد الجبار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106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323528" y="620688"/>
            <a:ext cx="836699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800" u="sng" dirty="0" smtClean="0">
                <a:solidFill>
                  <a:srgbClr val="C00000"/>
                </a:solidFill>
              </a:rPr>
              <a:t>و بشكل عام الحاسبة </a:t>
            </a:r>
            <a:r>
              <a:rPr lang="ar-IQ" sz="2800" u="sng" dirty="0">
                <a:solidFill>
                  <a:srgbClr val="C00000"/>
                </a:solidFill>
              </a:rPr>
              <a:t>الالكترونية </a:t>
            </a:r>
            <a:r>
              <a:rPr lang="en-US" sz="2800" u="sng" dirty="0">
                <a:solidFill>
                  <a:srgbClr val="C00000"/>
                </a:solidFill>
              </a:rPr>
              <a:t>computer </a:t>
            </a:r>
            <a:r>
              <a:rPr lang="ar-IQ" sz="2800" u="sng" dirty="0">
                <a:solidFill>
                  <a:srgbClr val="C00000"/>
                </a:solidFill>
              </a:rPr>
              <a:t> </a:t>
            </a:r>
            <a:r>
              <a:rPr lang="ar-IQ" sz="2800" u="sng" dirty="0" smtClean="0">
                <a:solidFill>
                  <a:srgbClr val="C00000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ar-IQ" sz="2800" dirty="0" smtClean="0"/>
              <a:t>هي </a:t>
            </a:r>
            <a:r>
              <a:rPr lang="ar-IQ" sz="2800" dirty="0"/>
              <a:t>عبارة عن جهاز سيطرة متعدد الوظائف تحكمه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IQ" sz="2800" dirty="0"/>
              <a:t>عوامل سيطرة من قبل المستخدم </a:t>
            </a:r>
            <a:r>
              <a:rPr lang="en-US" sz="2800" dirty="0"/>
              <a:t>user</a:t>
            </a:r>
            <a:r>
              <a:rPr lang="ar-IQ" sz="2800" dirty="0"/>
              <a:t> وله عدة فوائد: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IQ" sz="2800" dirty="0"/>
              <a:t>1 - سرعة انجاز العمليات الحسابية والبرامج.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IQ" sz="2800" dirty="0"/>
              <a:t>2 - الدقة العالية في تقديم المخرجات.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IQ" sz="2800" dirty="0"/>
              <a:t>3 - القابلية العالية على الخزن والاسترجاع.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IQ" sz="2800" dirty="0"/>
              <a:t>بسبب هذه العوامل نلاحظ ان عدد العاملين في المؤسسات والشركات بدأ يتقلص.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0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395536" y="908720"/>
            <a:ext cx="8407400" cy="52709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400" i="1" dirty="0" smtClean="0"/>
              <a:t>مصطلحات هامة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البيانات </a:t>
            </a:r>
            <a:r>
              <a:rPr lang="en-US" sz="2400" dirty="0" smtClean="0"/>
              <a:t>Data</a:t>
            </a:r>
            <a:r>
              <a:rPr lang="ar-IQ" sz="2400" dirty="0" smtClean="0"/>
              <a:t> : هي مجموعة الرموز والارقام والصور التي يتم </a:t>
            </a:r>
            <a:r>
              <a:rPr lang="ar-IQ" sz="2400" dirty="0" err="1" smtClean="0"/>
              <a:t>أدخالها</a:t>
            </a:r>
            <a:r>
              <a:rPr lang="ar-IQ" sz="2400" dirty="0" smtClean="0"/>
              <a:t> للحاسب الالي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المعالجة </a:t>
            </a:r>
            <a:r>
              <a:rPr lang="en-US" sz="2400" dirty="0" smtClean="0"/>
              <a:t>Processing</a:t>
            </a:r>
            <a:r>
              <a:rPr lang="ar-IQ" sz="2400" dirty="0" smtClean="0"/>
              <a:t>: هي عملية اجراء العمليات الحسابية ( الجمع- الطرح – الضرب – القسمة ) على البيانات.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المعلومات </a:t>
            </a:r>
            <a:r>
              <a:rPr lang="en-US" sz="2400" dirty="0" smtClean="0"/>
              <a:t>Information</a:t>
            </a:r>
            <a:r>
              <a:rPr lang="ar-IQ" sz="2400" dirty="0" smtClean="0"/>
              <a:t>: هي النتائج التي نحصل عليها من عملية معالجة البيانات.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46377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332656"/>
            <a:ext cx="8963720" cy="6264696"/>
          </a:xfrm>
        </p:spPr>
        <p:txBody>
          <a:bodyPr>
            <a:noAutofit/>
          </a:bodyPr>
          <a:lstStyle/>
          <a:p>
            <a:r>
              <a:rPr lang="ar-IQ" sz="2800" b="1" i="1" dirty="0" smtClean="0">
                <a:solidFill>
                  <a:srgbClr val="FF0000"/>
                </a:solidFill>
              </a:rPr>
              <a:t>انواع الحاسب الآلي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b="1" dirty="0" smtClean="0">
                <a:solidFill>
                  <a:srgbClr val="FF0000"/>
                </a:solidFill>
              </a:rPr>
              <a:t>الحاسوب الكبير</a:t>
            </a:r>
            <a:r>
              <a:rPr lang="ar-IQ" sz="2400" b="1" dirty="0" smtClean="0"/>
              <a:t>: </a:t>
            </a:r>
            <a:r>
              <a:rPr lang="ar-IQ" sz="2400" dirty="0" smtClean="0"/>
              <a:t>عبارة عن حاسوب كبير الحجم و غالي الثمن ذو قدرات هائلة فهو يستطيع معالجة كم هائل من البيانات. ويكون ثمنه مرتفع. يستخدم في المؤسسات والشركات الكبرى.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b="1" dirty="0" smtClean="0">
                <a:solidFill>
                  <a:srgbClr val="FF0000"/>
                </a:solidFill>
              </a:rPr>
              <a:t>الحاسوب الصغير</a:t>
            </a:r>
            <a:r>
              <a:rPr lang="ar-IQ" sz="2400" b="1" dirty="0" smtClean="0"/>
              <a:t>: </a:t>
            </a:r>
            <a:r>
              <a:rPr lang="ar-IQ" sz="2400" dirty="0" smtClean="0"/>
              <a:t>اصغر حجما و أقل تكلفة من الحاسوب الكبير ويستخدم في الشركات والمخازن متوسطة الحجم و هو اقل من الحاسب الكبير من حيث القدرة و وحدات التخزين.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b="1" dirty="0" smtClean="0">
                <a:solidFill>
                  <a:srgbClr val="FF0000"/>
                </a:solidFill>
              </a:rPr>
              <a:t>الحاسوب الشخصي</a:t>
            </a:r>
            <a:r>
              <a:rPr lang="ar-IQ" sz="2400" b="1" dirty="0" smtClean="0"/>
              <a:t>: </a:t>
            </a:r>
            <a:r>
              <a:rPr lang="ar-IQ" sz="2400" dirty="0" smtClean="0"/>
              <a:t>ذو أمكانيات كبيرة على صعيد الاستعمال الشخصي, و تتصل به لوحة مفاتيح وشاشة للعرض ويتميز برخص ثمنه وصغر حجمه وسهولة استخدامه.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b="1" dirty="0" smtClean="0">
                <a:solidFill>
                  <a:srgbClr val="FF0000"/>
                </a:solidFill>
              </a:rPr>
              <a:t>الحاسوب المحمول</a:t>
            </a:r>
            <a:r>
              <a:rPr lang="ar-IQ" sz="2400" b="1" dirty="0" smtClean="0"/>
              <a:t>: </a:t>
            </a:r>
            <a:r>
              <a:rPr lang="ar-IQ" sz="2400" dirty="0" smtClean="0"/>
              <a:t>وهو بنفس امكانيات الحاسب الشخصي الا انه اصغر حجما ويمكن تشغيله بدون كهرباء لوجود بطارية يمكن شحنها بالكهرباء.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637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251520" y="692696"/>
            <a:ext cx="8623424" cy="5976664"/>
          </a:xfrm>
        </p:spPr>
        <p:txBody>
          <a:bodyPr>
            <a:noAutofit/>
          </a:bodyPr>
          <a:lstStyle/>
          <a:p>
            <a:r>
              <a:rPr lang="ar-IQ" sz="2400" i="1" dirty="0" smtClean="0">
                <a:solidFill>
                  <a:srgbClr val="FF0000"/>
                </a:solidFill>
              </a:rPr>
              <a:t>مميزات الحاسب الآلي: 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dirty="0" smtClean="0"/>
              <a:t>السرعة في اداء العلميات وتنفيذ البرامج: يتميز بالسرعة الفائقة في الاداء فهو يستطيع تنفيذ ملايين البرامج في الثانية.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dirty="0" smtClean="0"/>
              <a:t>الدقة في النتائج: تتميز نتائج الحاسوب بمستوى كبير جدا من الدقة والوضوح.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dirty="0" smtClean="0"/>
              <a:t>تعددية الاعمال (المهام): يستطيع الحاسوب القيام بالعديد من المهام فهو يستخدم في مختلف المجالات مثل الطب والتعليم والهندسة و الادارة....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dirty="0" smtClean="0"/>
              <a:t>القدرة على التخزين: يستطيع الحاسوب تخزين كم هائل من البيانات والمعلومات على وحدات التخزين.</a:t>
            </a:r>
          </a:p>
          <a:p>
            <a:pPr marL="502920" indent="-457200">
              <a:buFont typeface="+mj-lt"/>
              <a:buAutoNum type="arabicPeriod"/>
            </a:pPr>
            <a:r>
              <a:rPr lang="ar-IQ" sz="2400" dirty="0" smtClean="0"/>
              <a:t>السهولة والبساطة في التشغيل: </a:t>
            </a:r>
          </a:p>
        </p:txBody>
      </p:sp>
    </p:spTree>
    <p:extLst>
      <p:ext uri="{BB962C8B-B14F-4D97-AF65-F5344CB8AC3E}">
        <p14:creationId xmlns:p14="http://schemas.microsoft.com/office/powerpoint/2010/main" val="2067430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57</TotalTime>
  <Words>310</Words>
  <Application>Microsoft Office PowerPoint</Application>
  <PresentationFormat>عرض على الشاشة (3:4)‏</PresentationFormat>
  <Paragraphs>24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شبكة</vt:lpstr>
      <vt:lpstr>مادة اساسيات الحاسوب كلية التربية/القرنة  قسم اللغة الانكليزية &amp; قسم الكيمياء المرحلة الاولى  مدرس المادة: م.م عمار عبد الجبار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اساسيات الحاسوب كلية التربية/القرنة  قسم اللغة الانكليزية  المرحلة الاولى  مدرس المادة: م.م عمار عبد الجبار </dc:title>
  <dc:creator>Z</dc:creator>
  <cp:lastModifiedBy>معرض-الهفهاف</cp:lastModifiedBy>
  <cp:revision>11</cp:revision>
  <dcterms:created xsi:type="dcterms:W3CDTF">2020-04-27T10:50:29Z</dcterms:created>
  <dcterms:modified xsi:type="dcterms:W3CDTF">2021-03-19T20:44:55Z</dcterms:modified>
</cp:coreProperties>
</file>